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4" r:id="rId4"/>
    <p:sldId id="258" r:id="rId5"/>
    <p:sldId id="266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749" autoAdjust="0"/>
  </p:normalViewPr>
  <p:slideViewPr>
    <p:cSldViewPr snapToGrid="0">
      <p:cViewPr varScale="1">
        <p:scale>
          <a:sx n="79" d="100"/>
          <a:sy n="79" d="100"/>
        </p:scale>
        <p:origin x="9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97D6D-E14E-4601-ACBC-2C9989FD14F8}" type="datetimeFigureOut">
              <a:rPr lang="de-DE" smtClean="0"/>
              <a:t>18.05.2023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329E7-9140-413E-9309-739B2ACFAC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215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Informatik - Erste Stunde – Klassenstufen 7 – 10</a:t>
            </a:r>
          </a:p>
          <a:p>
            <a:r>
              <a:rPr lang="de-DE" dirty="0"/>
              <a:t>Stoffübersicht / Lehrplan</a:t>
            </a:r>
          </a:p>
          <a:p>
            <a:r>
              <a:rPr lang="de-DE" dirty="0"/>
              <a:t>Belehrungen</a:t>
            </a:r>
          </a:p>
          <a:p>
            <a:r>
              <a:rPr lang="de-DE" dirty="0"/>
              <a:t>Zugänge / Ticketsystem</a:t>
            </a:r>
          </a:p>
          <a:p>
            <a:r>
              <a:rPr lang="de-DE" dirty="0"/>
              <a:t>Online-Unterlagen</a:t>
            </a:r>
          </a:p>
          <a:p>
            <a:r>
              <a:rPr lang="de-DE" dirty="0"/>
              <a:t>App-Tools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329E7-9140-413E-9309-739B2ACFAC9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308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Auszug aus der </a:t>
            </a:r>
            <a:r>
              <a:rPr lang="de-DE" dirty="0" err="1"/>
              <a:t>LehrplanDB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329E7-9140-413E-9309-739B2ACFAC9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980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Übersicht nach Themen</a:t>
            </a:r>
          </a:p>
          <a:p>
            <a:r>
              <a:rPr lang="de-DE" dirty="0"/>
              <a:t>Lehrplaninhalte sortiert nach „praktische Übung“, Wissen, KV-Themen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329E7-9140-413E-9309-739B2ACFAC9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965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Goldene Regel – Was Du nicht wills was man dir tu, das füg auch keinem anderen zu</a:t>
            </a:r>
          </a:p>
          <a:p>
            <a:r>
              <a:rPr lang="de-DE" dirty="0"/>
              <a:t>Leg dich niemals mit einer Reinigungskraft an – Sie kennen Ort an denen dich niemand findet!</a:t>
            </a:r>
          </a:p>
          <a:p>
            <a:r>
              <a:rPr lang="de-DE" dirty="0"/>
              <a:t>Der Fachraum ist kein Tatort! Spuren dürfen beseitigt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329E7-9140-413E-9309-739B2ACFAC9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4472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329E7-9140-413E-9309-739B2ACFAC9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17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apps.apple.com/de/app/lernsax-messenger/id1564415378?platform=iphone" TargetMode="External"/><Relationship Id="rId7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pps.apple.com/de/app/nextcloud/id1125420102" TargetMode="External"/><Relationship Id="rId5" Type="http://schemas.openxmlformats.org/officeDocument/2006/relationships/image" Target="../media/image19.png"/><Relationship Id="rId10" Type="http://schemas.openxmlformats.org/officeDocument/2006/relationships/image" Target="../media/image23.jpg"/><Relationship Id="rId4" Type="http://schemas.openxmlformats.org/officeDocument/2006/relationships/hyperlink" Target="https://play.google.com/store/apps/details?id=de.digionline.lernsax&amp;hl=en_US" TargetMode="External"/><Relationship Id="rId9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hulportal.sachsen.de/lplandb/index.php?lplanid=514&amp;lplansc=eO3sY571qOGqEqH3YXT3&amp;token=2a5196ef088f80bde33acdae176f1d04#page514_118536" TargetMode="External"/><Relationship Id="rId13" Type="http://schemas.openxmlformats.org/officeDocument/2006/relationships/hyperlink" Target="https://www.schulportal.sachsen.de/lplandb/index.php?lplanid=514&amp;lplansc=eO3sY571qOGqEqH3YXT3&amp;token=2a5196ef088f80bde33acdae176f1d04#page514_118594" TargetMode="External"/><Relationship Id="rId18" Type="http://schemas.openxmlformats.org/officeDocument/2006/relationships/hyperlink" Target="https://www.schulportal.sachsen.de/lplandb/index.php?lplanid=514&amp;lplansc=eO3sY571qOGqEqH3YXT3&amp;token=2a5196ef088f80bde33acdae176f1d04#page514_118644" TargetMode="External"/><Relationship Id="rId3" Type="http://schemas.openxmlformats.org/officeDocument/2006/relationships/hyperlink" Target="https://www.schulportal.sachsen.de/lplandb/index.php?lplanid=514&amp;lplansc=eO3sY571qOGqEqH3YXT3&amp;token=2a5196ef088f80bde33acdae176f1d04#page514_118449" TargetMode="External"/><Relationship Id="rId21" Type="http://schemas.openxmlformats.org/officeDocument/2006/relationships/hyperlink" Target="https://www.schulportal.sachsen.de/lplandb/index.php?lplanid=514&amp;lplansc=eO3sY571qOGqEqH3YXT3&amp;token=2a5196ef088f80bde33acdae176f1d04#page514_118680" TargetMode="External"/><Relationship Id="rId7" Type="http://schemas.openxmlformats.org/officeDocument/2006/relationships/hyperlink" Target="https://www.schulportal.sachsen.de/lplandb/index.php?lplanid=514&amp;lplansc=eO3sY571qOGqEqH3YXT3&amp;token=2a5196ef088f80bde33acdae176f1d04#page514_118528" TargetMode="External"/><Relationship Id="rId12" Type="http://schemas.openxmlformats.org/officeDocument/2006/relationships/hyperlink" Target="https://www.schulportal.sachsen.de/lplandb/index.php?lplanid=514&amp;lplansc=eO3sY571qOGqEqH3YXT3&amp;token=2a5196ef088f80bde33acdae176f1d04#page514_118587" TargetMode="External"/><Relationship Id="rId17" Type="http://schemas.openxmlformats.org/officeDocument/2006/relationships/hyperlink" Target="https://www.schulportal.sachsen.de/lplandb/index.php?lplanid=514&amp;lplansc=eO3sY571qOGqEqH3YXT3&amp;token=2a5196ef088f80bde33acdae176f1d04#page514_118635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www.schulportal.sachsen.de/lplandb/index.php?lplanid=514&amp;lplansc=eO3sY571qOGqEqH3YXT3&amp;token=2a5196ef088f80bde33acdae176f1d04#page514_118628" TargetMode="External"/><Relationship Id="rId20" Type="http://schemas.openxmlformats.org/officeDocument/2006/relationships/hyperlink" Target="https://www.schulportal.sachsen.de/lplandb/index.php?lplanid=514&amp;lplansc=eO3sY571qOGqEqH3YXT3&amp;token=2a5196ef088f80bde33acdae176f1d04#page514_11867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hulportal.sachsen.de/lplandb/index.php?lplanid=514&amp;lplansc=eO3sY571qOGqEqH3YXT3&amp;token=2a5196ef088f80bde33acdae176f1d04#page514_118521" TargetMode="External"/><Relationship Id="rId11" Type="http://schemas.openxmlformats.org/officeDocument/2006/relationships/hyperlink" Target="https://www.schulportal.sachsen.de/lplandb/index.php?lplanid=514&amp;lplansc=eO3sY571qOGqEqH3YXT3&amp;token=2a5196ef088f80bde33acdae176f1d04#page514_118580" TargetMode="External"/><Relationship Id="rId5" Type="http://schemas.openxmlformats.org/officeDocument/2006/relationships/hyperlink" Target="https://www.schulportal.sachsen.de/lplandb/index.php?lplanid=514&amp;lplansc=eO3sY571qOGqEqH3YXT3&amp;token=2a5196ef088f80bde33acdae176f1d04#page514_118514" TargetMode="External"/><Relationship Id="rId15" Type="http://schemas.openxmlformats.org/officeDocument/2006/relationships/hyperlink" Target="https://www.schulportal.sachsen.de/lplandb/index.php?lplanid=514&amp;lplansc=eO3sY571qOGqEqH3YXT3&amp;token=2a5196ef088f80bde33acdae176f1d04#page514_118620" TargetMode="External"/><Relationship Id="rId23" Type="http://schemas.openxmlformats.org/officeDocument/2006/relationships/hyperlink" Target="https://www.schulportal.sachsen.de/lplandb/index.php?lplanid=514&amp;lplansc=eO3sY571qOGqEqH3YXT3&amp;token=d9c4b3993af7a12fffaac57452b284ea" TargetMode="External"/><Relationship Id="rId10" Type="http://schemas.openxmlformats.org/officeDocument/2006/relationships/hyperlink" Target="https://www.schulportal.sachsen.de/lplandb/index.php?lplanid=514&amp;lplansc=eO3sY571qOGqEqH3YXT3&amp;token=2a5196ef088f80bde33acdae176f1d04#page514_118573" TargetMode="External"/><Relationship Id="rId19" Type="http://schemas.openxmlformats.org/officeDocument/2006/relationships/hyperlink" Target="https://www.schulportal.sachsen.de/lplandb/index.php?lplanid=514&amp;lplansc=eO3sY571qOGqEqH3YXT3&amp;token=2a5196ef088f80bde33acdae176f1d04#page514_118663" TargetMode="External"/><Relationship Id="rId4" Type="http://schemas.openxmlformats.org/officeDocument/2006/relationships/hyperlink" Target="https://www.schulportal.sachsen.de/lplandb/index.php?lplanid=514&amp;lplansc=eO3sY571qOGqEqH3YXT3&amp;token=2a5196ef088f80bde33acdae176f1d04#page514_118478" TargetMode="External"/><Relationship Id="rId9" Type="http://schemas.openxmlformats.org/officeDocument/2006/relationships/hyperlink" Target="https://www.schulportal.sachsen.de/lplandb/index.php?lplanid=514&amp;lplansc=eO3sY571qOGqEqH3YXT3&amp;token=2a5196ef088f80bde33acdae176f1d04#page514_118555" TargetMode="External"/><Relationship Id="rId14" Type="http://schemas.openxmlformats.org/officeDocument/2006/relationships/hyperlink" Target="https://www.schulportal.sachsen.de/lplandb/index.php?lplanid=514&amp;lplansc=eO3sY571qOGqEqH3YXT3&amp;token=2a5196ef088f80bde33acdae176f1d04#page514_118610" TargetMode="External"/><Relationship Id="rId22" Type="http://schemas.openxmlformats.org/officeDocument/2006/relationships/hyperlink" Target="https://www.schulportal.sachsen.de/lplandb/index.php?lplanid=514&amp;lplansc=eO3sY571qOGqEqH3YXT3&amp;token=2a5196ef088f80bde33acdae176f1d04#page514_118686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hulportal.sachsen.de/lplandb/index.php?lplanid=514&amp;lplansc=eO3sY571qOGqEqH3YXT3&amp;token=d9c4b3993af7a12fffaac57452b284ea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ddons.mozilla.org/de/firefox/addon/ublock-origin/" TargetMode="External"/><Relationship Id="rId2" Type="http://schemas.openxmlformats.org/officeDocument/2006/relationships/hyperlink" Target="https://de.wikipedia.org/wiki/UBlock_Origi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osrw.de/ticketsyste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20272-B8CC-411A-9D5A-1D1A947EFE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Informatik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703502C-E985-4569-B384-C20171EC8B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KLASSE 7 - 10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BD59A7-CA96-4207-9F3A-1BB3CD73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64556">
            <a:off x="7303575" y="3526188"/>
            <a:ext cx="4572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7017842-F878-43C6-B03F-A6C6F8B86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34197">
            <a:off x="7139116" y="1499429"/>
            <a:ext cx="4680204" cy="312013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8F51F9-34A0-4517-AE8F-AC03C6A54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86636">
            <a:off x="6605271" y="-169836"/>
            <a:ext cx="4142232" cy="276148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9669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28B4B54-8F25-4D8B-A51E-A2DA5F8CE443}"/>
              </a:ext>
            </a:extLst>
          </p:cNvPr>
          <p:cNvSpPr txBox="1"/>
          <p:nvPr/>
        </p:nvSpPr>
        <p:spPr>
          <a:xfrm>
            <a:off x="4975340" y="474453"/>
            <a:ext cx="22413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u="sng" dirty="0"/>
              <a:t>Werkzeuge / Apps</a:t>
            </a:r>
          </a:p>
          <a:p>
            <a:pPr algn="ctr"/>
            <a:r>
              <a:rPr lang="de-DE" b="1" u="sng" dirty="0"/>
              <a:t>fürs Handy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C510A84-C895-4DF1-9A94-E3C55CAA28DC}"/>
              </a:ext>
            </a:extLst>
          </p:cNvPr>
          <p:cNvSpPr/>
          <p:nvPr/>
        </p:nvSpPr>
        <p:spPr>
          <a:xfrm>
            <a:off x="325288" y="5485143"/>
            <a:ext cx="58943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Die App </a:t>
            </a:r>
            <a:r>
              <a:rPr lang="de-DE" dirty="0" err="1"/>
              <a:t>LernSax</a:t>
            </a:r>
            <a:r>
              <a:rPr lang="de-DE" dirty="0"/>
              <a:t> Messenger ermöglicht den Mitgliedern von </a:t>
            </a:r>
            <a:r>
              <a:rPr lang="de-DE" dirty="0" err="1"/>
              <a:t>LernSax</a:t>
            </a:r>
            <a:r>
              <a:rPr lang="de-DE" dirty="0"/>
              <a:t> die Nutzung des Messengers, des persönlichen Postfachs, des Dateimanagements und der Funktion Mitteilungen.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8FA4E1-648F-48A8-9964-1EE278585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40" y="1655981"/>
            <a:ext cx="5295900" cy="241935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E40867DE-6872-4D03-A376-A636584995EF}"/>
              </a:ext>
            </a:extLst>
          </p:cNvPr>
          <p:cNvSpPr/>
          <p:nvPr/>
        </p:nvSpPr>
        <p:spPr>
          <a:xfrm>
            <a:off x="325288" y="4075331"/>
            <a:ext cx="5295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https://apps.apple.com/de/app/lernsax-messenger/id1564415378?platform=iphone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5309EA9-DDF1-4BB4-988C-9ACE26824E7F}"/>
              </a:ext>
            </a:extLst>
          </p:cNvPr>
          <p:cNvSpPr/>
          <p:nvPr/>
        </p:nvSpPr>
        <p:spPr>
          <a:xfrm>
            <a:off x="325288" y="4721662"/>
            <a:ext cx="4650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4"/>
              </a:rPr>
              <a:t>https://play.google.com/store/apps/details?id=de.digionline.lernsax&amp;hl=en_US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51959E8-3AA0-47CD-A0AC-C57C4A4C4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238" y="1655981"/>
            <a:ext cx="5845150" cy="241935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F733BF43-8D34-4913-BCBB-B709A5A71E07}"/>
              </a:ext>
            </a:extLst>
          </p:cNvPr>
          <p:cNvSpPr/>
          <p:nvPr/>
        </p:nvSpPr>
        <p:spPr>
          <a:xfrm>
            <a:off x="8850701" y="4133906"/>
            <a:ext cx="3464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6"/>
              </a:rPr>
              <a:t>https://apps.apple.com/de/app/nextcloud/id1125420102</a:t>
            </a:r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9FBC372-1C74-4385-AEF4-43579708A6B2}"/>
              </a:ext>
            </a:extLst>
          </p:cNvPr>
          <p:cNvSpPr/>
          <p:nvPr/>
        </p:nvSpPr>
        <p:spPr>
          <a:xfrm>
            <a:off x="6470494" y="5485143"/>
            <a:ext cx="58451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Die App von </a:t>
            </a:r>
            <a:r>
              <a:rPr lang="de-DE" dirty="0" err="1"/>
              <a:t>Nextcloud</a:t>
            </a:r>
            <a:r>
              <a:rPr lang="de-DE" dirty="0"/>
              <a:t> ermöglicht den Zugriff auf Dateien und Ordner in der Cloud. 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6669C42-85AC-48B3-B634-A68ADF909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4360" y="935316"/>
            <a:ext cx="1697640" cy="3140015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28CB2C73-93DA-4F4B-9B18-0BFF4041BF34}"/>
              </a:ext>
            </a:extLst>
          </p:cNvPr>
          <p:cNvGrpSpPr/>
          <p:nvPr/>
        </p:nvGrpSpPr>
        <p:grpSpPr>
          <a:xfrm>
            <a:off x="-119353" y="474453"/>
            <a:ext cx="1697640" cy="3707610"/>
            <a:chOff x="-27987" y="426296"/>
            <a:chExt cx="1697640" cy="3707610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DF718F88-3018-434F-8E81-03E309A64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-27987" y="426296"/>
              <a:ext cx="1697640" cy="370761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D33E121F-8127-4F53-9637-90251BCCC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9839" y="1008033"/>
              <a:ext cx="1293963" cy="2534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209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8A90B15-6C56-4AFA-A78B-876C065F87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159829"/>
              </p:ext>
            </p:extLst>
          </p:nvPr>
        </p:nvGraphicFramePr>
        <p:xfrm>
          <a:off x="6018363" y="793924"/>
          <a:ext cx="5168211" cy="5549922"/>
        </p:xfrm>
        <a:graphic>
          <a:graphicData uri="http://schemas.openxmlformats.org/drawingml/2006/table">
            <a:tbl>
              <a:tblPr/>
              <a:tblGrid>
                <a:gridCol w="1722737">
                  <a:extLst>
                    <a:ext uri="{9D8B030D-6E8A-4147-A177-3AD203B41FA5}">
                      <a16:colId xmlns:a16="http://schemas.microsoft.com/office/drawing/2014/main" val="616298717"/>
                    </a:ext>
                  </a:extLst>
                </a:gridCol>
                <a:gridCol w="2834885">
                  <a:extLst>
                    <a:ext uri="{9D8B030D-6E8A-4147-A177-3AD203B41FA5}">
                      <a16:colId xmlns:a16="http://schemas.microsoft.com/office/drawing/2014/main" val="2756063192"/>
                    </a:ext>
                  </a:extLst>
                </a:gridCol>
                <a:gridCol w="610589">
                  <a:extLst>
                    <a:ext uri="{9D8B030D-6E8A-4147-A177-3AD203B41FA5}">
                      <a16:colId xmlns:a16="http://schemas.microsoft.com/office/drawing/2014/main" val="843933429"/>
                    </a:ext>
                  </a:extLst>
                </a:gridCol>
              </a:tblGrid>
              <a:tr h="160981">
                <a:tc gridSpan="2">
                  <a:txBody>
                    <a:bodyPr/>
                    <a:lstStyle/>
                    <a:p>
                      <a:r>
                        <a:rPr lang="de-DE" sz="1200" b="1" dirty="0"/>
                        <a:t>Klassenstufe 7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959032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1000">
                          <a:hlinkClick r:id="rId3"/>
                        </a:rPr>
                        <a:t>Lernbereich 1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Informatik im Alltag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/>
                        <a:t>10 Ustd.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672031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1000">
                          <a:hlinkClick r:id="rId4"/>
                        </a:rPr>
                        <a:t>Lernbereich 2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Repräsentation von Daten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15 </a:t>
                      </a:r>
                      <a:r>
                        <a:rPr lang="de-DE" sz="1000" dirty="0" err="1"/>
                        <a:t>Ustd</a:t>
                      </a:r>
                      <a:r>
                        <a:rPr lang="de-DE" sz="1000" dirty="0"/>
                        <a:t>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493065"/>
                  </a:ext>
                </a:extLst>
              </a:tr>
              <a:tr h="160981">
                <a:tc gridSpan="3">
                  <a:txBody>
                    <a:bodyPr/>
                    <a:lstStyle/>
                    <a:p>
                      <a:r>
                        <a:rPr lang="de-DE" sz="800" b="1"/>
                        <a:t>Lernbereiche mit Wahlcharakter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800" b="1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627644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5"/>
                        </a:rPr>
                        <a:t>Wahlbereich 1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Künstliche Intelligenz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78195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6"/>
                        </a:rPr>
                        <a:t>Wahlbereich 2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Mobile Endgeräte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558116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7"/>
                        </a:rPr>
                        <a:t>Wahlbereich 3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Computergrafik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7652793"/>
                  </a:ext>
                </a:extLst>
              </a:tr>
              <a:tr h="160981">
                <a:tc gridSpan="2">
                  <a:txBody>
                    <a:bodyPr/>
                    <a:lstStyle/>
                    <a:p>
                      <a:r>
                        <a:rPr lang="de-DE" sz="1200" b="1" dirty="0"/>
                        <a:t>Klassenstufe 8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37895"/>
                  </a:ext>
                </a:extLst>
              </a:tr>
              <a:tr h="283702">
                <a:tc>
                  <a:txBody>
                    <a:bodyPr/>
                    <a:lstStyle/>
                    <a:p>
                      <a:r>
                        <a:rPr lang="de-DE" sz="1000">
                          <a:hlinkClick r:id="rId8"/>
                        </a:rPr>
                        <a:t>Lernbereich 1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/>
                        <a:t>Algorithmen und Programme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/>
                        <a:t>15 Ustd.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358051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1000">
                          <a:hlinkClick r:id="rId9"/>
                        </a:rPr>
                        <a:t>Lernbereich 2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Netzwerke in der Informatik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10 </a:t>
                      </a:r>
                      <a:r>
                        <a:rPr lang="de-DE" sz="1000" dirty="0" err="1"/>
                        <a:t>Ustd</a:t>
                      </a:r>
                      <a:r>
                        <a:rPr lang="de-DE" sz="1000" dirty="0"/>
                        <a:t>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510115"/>
                  </a:ext>
                </a:extLst>
              </a:tr>
              <a:tr h="160981">
                <a:tc gridSpan="3">
                  <a:txBody>
                    <a:bodyPr/>
                    <a:lstStyle/>
                    <a:p>
                      <a:r>
                        <a:rPr lang="de-DE" sz="800" b="1"/>
                        <a:t>Lernbereiche mit Wahlcharakter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800" b="1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540207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10"/>
                        </a:rPr>
                        <a:t>Wahlbereich 1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Steuern und Regeln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011217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11"/>
                        </a:rPr>
                        <a:t>Wahlbereich 2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Mobile Endgeräte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144373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12"/>
                        </a:rPr>
                        <a:t>Wahlbereich 3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Computergrafik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617766"/>
                  </a:ext>
                </a:extLst>
              </a:tr>
              <a:tr h="160981">
                <a:tc gridSpan="2">
                  <a:txBody>
                    <a:bodyPr/>
                    <a:lstStyle/>
                    <a:p>
                      <a:r>
                        <a:rPr lang="de-DE" sz="1200" b="1" dirty="0"/>
                        <a:t>Klassenstufe 9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177043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1000">
                          <a:hlinkClick r:id="rId13"/>
                        </a:rPr>
                        <a:t>Lernbereich 1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/>
                        <a:t>Informationen und Daten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/>
                        <a:t>13 Ustd.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40398"/>
                  </a:ext>
                </a:extLst>
              </a:tr>
              <a:tr h="283702">
                <a:tc>
                  <a:txBody>
                    <a:bodyPr/>
                    <a:lstStyle/>
                    <a:p>
                      <a:r>
                        <a:rPr lang="de-DE" sz="1000">
                          <a:hlinkClick r:id="rId14"/>
                        </a:rPr>
                        <a:t>Lernbereich 2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Komplexaufgabe zur Algorithmierung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12 </a:t>
                      </a:r>
                      <a:r>
                        <a:rPr lang="de-DE" sz="1000" dirty="0" err="1"/>
                        <a:t>Ustd</a:t>
                      </a:r>
                      <a:r>
                        <a:rPr lang="de-DE" sz="1000" dirty="0"/>
                        <a:t>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021033"/>
                  </a:ext>
                </a:extLst>
              </a:tr>
              <a:tr h="160981">
                <a:tc gridSpan="3">
                  <a:txBody>
                    <a:bodyPr/>
                    <a:lstStyle/>
                    <a:p>
                      <a:r>
                        <a:rPr lang="de-DE" sz="800" b="1"/>
                        <a:t>Lernbereiche mit Wahlcharakter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800" b="1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163482"/>
                  </a:ext>
                </a:extLst>
              </a:tr>
              <a:tr h="283702">
                <a:tc>
                  <a:txBody>
                    <a:bodyPr/>
                    <a:lstStyle/>
                    <a:p>
                      <a:r>
                        <a:rPr lang="de-DE" sz="800">
                          <a:hlinkClick r:id="rId15"/>
                        </a:rPr>
                        <a:t>Wahlbereich 1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Informatik und Automatisierung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427269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16"/>
                        </a:rPr>
                        <a:t>Wahlbereich 2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Mobile Endgeräte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956727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17"/>
                        </a:rPr>
                        <a:t>Wahlbereich 3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Computergrafik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702760"/>
                  </a:ext>
                </a:extLst>
              </a:tr>
              <a:tr h="160981">
                <a:tc gridSpan="2">
                  <a:txBody>
                    <a:bodyPr/>
                    <a:lstStyle/>
                    <a:p>
                      <a:r>
                        <a:rPr lang="de-DE" sz="1200" b="1" dirty="0"/>
                        <a:t>Klassenstufe 10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357797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1000">
                          <a:hlinkClick r:id="rId18"/>
                        </a:rPr>
                        <a:t>Lernbereich 1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/>
                        <a:t>Webbasierte Anwendungen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/>
                        <a:t>9 Ustd.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6039060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1000">
                          <a:hlinkClick r:id="rId19"/>
                        </a:rPr>
                        <a:t>Lernbereich 2 </a:t>
                      </a:r>
                      <a:endParaRPr lang="de-DE" sz="10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/>
                        <a:t>Komplexes Informatikprojekt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11 </a:t>
                      </a:r>
                      <a:r>
                        <a:rPr lang="de-DE" sz="1000" dirty="0" err="1"/>
                        <a:t>Ustd</a:t>
                      </a:r>
                      <a:r>
                        <a:rPr lang="de-DE" sz="1000" dirty="0"/>
                        <a:t>.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048568"/>
                  </a:ext>
                </a:extLst>
              </a:tr>
              <a:tr h="160981">
                <a:tc gridSpan="3">
                  <a:txBody>
                    <a:bodyPr/>
                    <a:lstStyle/>
                    <a:p>
                      <a:r>
                        <a:rPr lang="de-DE" sz="800" b="1" dirty="0"/>
                        <a:t>Lernbereiche mit Wahlcharakter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800" b="1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5039816"/>
                  </a:ext>
                </a:extLst>
              </a:tr>
              <a:tr h="283702">
                <a:tc>
                  <a:txBody>
                    <a:bodyPr/>
                    <a:lstStyle/>
                    <a:p>
                      <a:r>
                        <a:rPr lang="de-DE" sz="800" dirty="0">
                          <a:hlinkClick r:id="rId20"/>
                        </a:rPr>
                        <a:t>Wahlbereich 1 </a:t>
                      </a:r>
                      <a:endParaRPr lang="de-DE" sz="800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/>
                        <a:t>Sicherheit in der Informationsverarbeitung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636594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 dirty="0">
                          <a:hlinkClick r:id="rId21"/>
                        </a:rPr>
                        <a:t>Wahlbereich 2 </a:t>
                      </a:r>
                      <a:endParaRPr lang="de-DE" sz="800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Mobile Endgeräte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659375"/>
                  </a:ext>
                </a:extLst>
              </a:tr>
              <a:tr h="160981">
                <a:tc>
                  <a:txBody>
                    <a:bodyPr/>
                    <a:lstStyle/>
                    <a:p>
                      <a:r>
                        <a:rPr lang="de-DE" sz="800">
                          <a:hlinkClick r:id="rId22"/>
                        </a:rPr>
                        <a:t>Wahlbereich 3 </a:t>
                      </a:r>
                      <a:endParaRPr lang="de-DE" sz="80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/>
                        <a:t>Computergrafik </a:t>
                      </a:r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 marL="33259" marR="33259" marT="16629" marB="166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751811"/>
                  </a:ext>
                </a:extLst>
              </a:tr>
            </a:tbl>
          </a:graphicData>
        </a:graphic>
      </p:graphicFrame>
      <p:sp>
        <p:nvSpPr>
          <p:cNvPr id="5" name="Rechteck 4">
            <a:extLst>
              <a:ext uri="{FF2B5EF4-FFF2-40B4-BE49-F238E27FC236}">
                <a16:creationId xmlns:a16="http://schemas.microsoft.com/office/drawing/2014/main" id="{D94C35BC-FD0C-410C-B35A-59476E2EB8D6}"/>
              </a:ext>
            </a:extLst>
          </p:cNvPr>
          <p:cNvSpPr/>
          <p:nvPr/>
        </p:nvSpPr>
        <p:spPr>
          <a:xfrm>
            <a:off x="1813986" y="5876246"/>
            <a:ext cx="169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hlinkClick r:id="rId23"/>
              </a:rPr>
              <a:t>Stoffübersicht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3064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77CDF6CB-D5D9-4286-B257-54B930D53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986" y="764373"/>
            <a:ext cx="4028537" cy="2126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8FEA0FA-D772-4964-AB34-CA6390F00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Lehrplan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C2D3A1-4ACF-4BDF-9DF4-4687CD6E5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2066" y="0"/>
            <a:ext cx="1388515" cy="6858000"/>
          </a:xfrm>
          <a:prstGeom prst="rect">
            <a:avLst/>
          </a:prstGeom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softEdge rad="0"/>
          </a:effectLst>
          <a:scene3d>
            <a:camera prst="perspectiveFront" fov="5100000">
              <a:rot lat="0" lon="21000000" rev="0"/>
            </a:camera>
            <a:lightRig rig="contrasting" dir="t">
              <a:rot lat="0" lon="0" rev="15600000"/>
            </a:lightRig>
          </a:scene3d>
          <a:sp3d extrusionH="184150" prstMaterial="dkEdge">
            <a:bevelT w="95250" h="101600" prst="divot"/>
            <a:bevelB w="127000" h="101600"/>
          </a:sp3d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C7F0BF1-66F9-4AD5-8990-ECD58B3AA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019" y="1827866"/>
            <a:ext cx="4221192" cy="2228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64F2C89-30C5-42DC-B1B6-CB3FDCC479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5022" y="2750860"/>
            <a:ext cx="5012387" cy="2008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C5366B4-B5F5-4738-AA31-9E77E6F565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9360" y="3755241"/>
            <a:ext cx="4910587" cy="2524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1A9AAFCE-FDB6-4CE0-A8F7-14B8E6637CE1}"/>
              </a:ext>
            </a:extLst>
          </p:cNvPr>
          <p:cNvSpPr/>
          <p:nvPr/>
        </p:nvSpPr>
        <p:spPr>
          <a:xfrm>
            <a:off x="1813986" y="5910750"/>
            <a:ext cx="169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hlinkClick r:id="rId8"/>
              </a:rPr>
              <a:t>Stoffübersicht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6093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C2BD20F-06B5-4F6F-B8B0-25558835D042}"/>
              </a:ext>
            </a:extLst>
          </p:cNvPr>
          <p:cNvSpPr/>
          <p:nvPr/>
        </p:nvSpPr>
        <p:spPr>
          <a:xfrm>
            <a:off x="-310551" y="2022897"/>
            <a:ext cx="12723962" cy="416128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2E0AF2-1ACA-4D05-A631-92473129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Belehrung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688722-E323-4AA8-A603-B8A42407B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Schüler-Verhalten im Fachraum</a:t>
            </a:r>
          </a:p>
          <a:p>
            <a:pPr lvl="1"/>
            <a:r>
              <a:rPr lang="de-DE" dirty="0"/>
              <a:t>Der Fachraum ist sauber zu halten</a:t>
            </a:r>
          </a:p>
          <a:p>
            <a:pPr lvl="1"/>
            <a:r>
              <a:rPr lang="de-DE" dirty="0"/>
              <a:t>Essen &amp; Trinken nur außerhalb des Fachraumes</a:t>
            </a:r>
          </a:p>
          <a:p>
            <a:pPr lvl="1"/>
            <a:r>
              <a:rPr lang="de-DE" dirty="0"/>
              <a:t>Nutzung der technischen Geräte mit sauberen Händen</a:t>
            </a:r>
          </a:p>
          <a:p>
            <a:pPr lvl="1"/>
            <a:r>
              <a:rPr lang="de-DE" dirty="0"/>
              <a:t>Nutzung der technischen Geräte nur nach Erlaubnis durch zuständige Lehrkraft</a:t>
            </a:r>
          </a:p>
          <a:p>
            <a:pPr lvl="1"/>
            <a:r>
              <a:rPr lang="de-DE" dirty="0"/>
              <a:t>Stühle bleiben an ihrem Platz (die Rollen zerstören leider den Bodenbelag)</a:t>
            </a:r>
          </a:p>
          <a:p>
            <a:pPr lvl="1"/>
            <a:r>
              <a:rPr lang="de-DE" dirty="0"/>
              <a:t>Internetnutzung nur nach Ansage durch Lehrkraft</a:t>
            </a:r>
          </a:p>
          <a:p>
            <a:pPr lvl="1"/>
            <a:r>
              <a:rPr lang="de-DE" dirty="0"/>
              <a:t>Internetnutzung nur auf von der Lehrkraft genehmigten Internetseiten</a:t>
            </a:r>
          </a:p>
          <a:p>
            <a:pPr lvl="1"/>
            <a:r>
              <a:rPr lang="de-DE" dirty="0"/>
              <a:t>Technische Geräte die Mitschüler nutzen, werden in Ruhe gelassen (kein Alt+F4)</a:t>
            </a:r>
          </a:p>
          <a:p>
            <a:pPr lvl="1"/>
            <a:endParaRPr lang="de-DE" dirty="0"/>
          </a:p>
          <a:p>
            <a:r>
              <a:rPr lang="de-DE" dirty="0" err="1"/>
              <a:t>Buß“geld“katalog</a:t>
            </a:r>
            <a:endParaRPr lang="de-DE" dirty="0"/>
          </a:p>
          <a:p>
            <a:pPr lvl="1"/>
            <a:r>
              <a:rPr lang="de-DE" dirty="0"/>
              <a:t>Technik im ganzen Raum säubern</a:t>
            </a:r>
          </a:p>
          <a:p>
            <a:pPr lvl="1"/>
            <a:r>
              <a:rPr lang="de-DE" dirty="0"/>
              <a:t>Fußboden säubern, alle Tische abwischen</a:t>
            </a:r>
          </a:p>
          <a:p>
            <a:pPr lvl="1"/>
            <a:r>
              <a:rPr lang="de-DE" dirty="0"/>
              <a:t>Säubern des Papierkorbes, Spam- und </a:t>
            </a:r>
            <a:r>
              <a:rPr lang="de-DE" dirty="0" err="1"/>
              <a:t>Tempordners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86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6196F493-7E5E-4FEA-B11A-84453D56C594}"/>
              </a:ext>
            </a:extLst>
          </p:cNvPr>
          <p:cNvSpPr/>
          <p:nvPr/>
        </p:nvSpPr>
        <p:spPr>
          <a:xfrm>
            <a:off x="-310551" y="2022897"/>
            <a:ext cx="12723962" cy="416128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2E0AF2-1ACA-4D05-A631-92473129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Belehrung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688722-E323-4AA8-A603-B8A42407B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70" y="2194560"/>
            <a:ext cx="10820400" cy="4024125"/>
          </a:xfrm>
        </p:spPr>
        <p:txBody>
          <a:bodyPr>
            <a:normAutofit/>
          </a:bodyPr>
          <a:lstStyle/>
          <a:p>
            <a:r>
              <a:rPr lang="de-DE" dirty="0"/>
              <a:t>Nutzung eigener technischer Geräte (BYOD)</a:t>
            </a:r>
          </a:p>
          <a:p>
            <a:pPr lvl="1"/>
            <a:r>
              <a:rPr lang="de-DE" dirty="0"/>
              <a:t>Unerwünschte Aufnahmen (Foto, Audio, Video) sind strafbar</a:t>
            </a:r>
          </a:p>
          <a:p>
            <a:pPr lvl="1"/>
            <a:r>
              <a:rPr lang="de-DE" dirty="0"/>
              <a:t>Gerätenutzung kann durch Fachlehrer erlaubt werden</a:t>
            </a:r>
          </a:p>
          <a:p>
            <a:pPr lvl="1"/>
            <a:r>
              <a:rPr lang="de-DE" dirty="0"/>
              <a:t>Internetnutzung / privates Datenvolumen beachten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916FAF9-E896-40A5-BEB8-0EDACED57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41271">
            <a:off x="8704051" y="2524385"/>
            <a:ext cx="3256650" cy="3679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D79C55D-0EF2-482E-BCC5-5DD7197B0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52950">
            <a:off x="223466" y="4562248"/>
            <a:ext cx="5168029" cy="1076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32C0E8C-9286-4929-994F-95191E0AB2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3161" y="5186031"/>
            <a:ext cx="4916995" cy="1306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14678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E2D144A-E37B-4552-84CF-63C80D596A1B}"/>
              </a:ext>
            </a:extLst>
          </p:cNvPr>
          <p:cNvSpPr/>
          <p:nvPr/>
        </p:nvSpPr>
        <p:spPr>
          <a:xfrm>
            <a:off x="-310551" y="2022897"/>
            <a:ext cx="12723962" cy="416128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2E0AF2-1ACA-4D05-A631-924731290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Belehrung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688722-E323-4AA8-A603-B8A42407B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de-DE" b="1" dirty="0"/>
              <a:t>Nutzung Internet – bereitgestellt Online-Unterlagen</a:t>
            </a:r>
            <a:endParaRPr lang="de-DE" dirty="0"/>
          </a:p>
          <a:p>
            <a:pPr marL="0" indent="0" algn="ctr">
              <a:buNone/>
            </a:pPr>
            <a:r>
              <a:rPr lang="de-DE" dirty="0"/>
              <a:t>– einige Links führen in das freie, offene Internet –</a:t>
            </a:r>
          </a:p>
          <a:p>
            <a:pPr marL="0" indent="0" algn="ctr">
              <a:buNone/>
            </a:pPr>
            <a:r>
              <a:rPr lang="de-DE" dirty="0"/>
              <a:t>– verwende Internet-Adressen nur mit der Erlaubnis Deiner Eltern –</a:t>
            </a:r>
          </a:p>
          <a:p>
            <a:pPr marL="0" indent="0" algn="ctr">
              <a:buNone/>
            </a:pPr>
            <a:r>
              <a:rPr lang="de-DE" dirty="0"/>
              <a:t>– benutze Inhaltsblockierende Webbrowser-Erweiterung zum surfen</a:t>
            </a:r>
            <a:br>
              <a:rPr lang="de-DE" dirty="0"/>
            </a:br>
            <a:r>
              <a:rPr lang="de-DE" dirty="0"/>
              <a:t> wie z.B</a:t>
            </a:r>
            <a:r>
              <a:rPr lang="de-DE" dirty="0">
                <a:solidFill>
                  <a:schemeClr val="bg1"/>
                </a:solidFill>
              </a:rPr>
              <a:t>. </a:t>
            </a:r>
            <a:r>
              <a:rPr lang="de-DE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uBlock</a:t>
            </a:r>
            <a:r>
              <a:rPr lang="de-DE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Origin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/>
              <a:t>– z.B.:  </a:t>
            </a:r>
            <a:r>
              <a:rPr lang="de-DE" b="1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ublock</a:t>
            </a:r>
            <a:r>
              <a:rPr lang="de-DE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für Firefox</a:t>
            </a: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dirty="0"/>
              <a:t>– Im Internet ist selten etwas wirklich KOSTENLOS –</a:t>
            </a:r>
            <a:br>
              <a:rPr lang="de-DE" dirty="0"/>
            </a:br>
            <a:r>
              <a:rPr lang="de-DE" dirty="0"/>
              <a:t>– oft verdienen die Betreiber ihr Geld mit Werbung oder Deinen Daten –</a:t>
            </a:r>
          </a:p>
          <a:p>
            <a:pPr marL="0" indent="0" algn="ctr">
              <a:buNone/>
            </a:pPr>
            <a:r>
              <a:rPr lang="de-DE" dirty="0"/>
              <a:t>– einige Links </a:t>
            </a:r>
            <a:r>
              <a:rPr lang="de-DE" b="1" dirty="0"/>
              <a:t>beinhalten dynamische Werbeanzeigen</a:t>
            </a:r>
            <a:r>
              <a:rPr lang="de-DE" dirty="0"/>
              <a:t> –</a:t>
            </a:r>
          </a:p>
          <a:p>
            <a:pPr marL="0" indent="0" algn="ctr">
              <a:buNone/>
            </a:pPr>
            <a:r>
              <a:rPr lang="de-DE" dirty="0"/>
              <a:t> – einige Links führen auf Seiten bei denen man sich anmelden kann (aber nicht muss!) –</a:t>
            </a:r>
          </a:p>
          <a:p>
            <a:pPr marL="0" indent="0" algn="ctr">
              <a:buNone/>
            </a:pPr>
            <a:r>
              <a:rPr lang="de-DE" dirty="0"/>
              <a:t>– einige Seiten bieten Abonnements (aber nur wenn man sich anmeldet) – das verursacht Kosten –</a:t>
            </a:r>
          </a:p>
          <a:p>
            <a:pPr marL="0" indent="0" algn="ctr">
              <a:buNone/>
            </a:pPr>
            <a:r>
              <a:rPr lang="de-DE" dirty="0"/>
              <a:t>– für den </a:t>
            </a:r>
            <a:r>
              <a:rPr lang="de-DE" b="1" dirty="0"/>
              <a:t>Inhalt</a:t>
            </a:r>
            <a:r>
              <a:rPr lang="de-DE" dirty="0"/>
              <a:t> der verlinkten Seiten sind ausschließlich deren Betreiber </a:t>
            </a:r>
            <a:r>
              <a:rPr lang="de-DE" b="1" dirty="0"/>
              <a:t>verantwortlich –</a:t>
            </a:r>
            <a:endParaRPr lang="de-DE" dirty="0"/>
          </a:p>
          <a:p>
            <a:pPr marL="0" indent="0" algn="ctr">
              <a:buNone/>
            </a:pPr>
            <a:r>
              <a:rPr lang="de-DE" dirty="0"/>
              <a:t>– die Inhalte der externen Seiten können sich jederzeit ändern – </a:t>
            </a:r>
            <a:br>
              <a:rPr lang="de-DE" dirty="0"/>
            </a:br>
            <a:r>
              <a:rPr lang="de-DE" dirty="0"/>
              <a:t>– zum aktuellen Stand waren für den Unterricht verwendete Internetseiten</a:t>
            </a:r>
            <a:br>
              <a:rPr lang="de-DE" dirty="0"/>
            </a:br>
            <a:r>
              <a:rPr lang="de-DE" dirty="0"/>
              <a:t> unter Verwendung eines Werbeblockers funktionstüchtig und Werbefrei! –</a:t>
            </a:r>
          </a:p>
          <a:p>
            <a:pPr marL="45720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127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98929AF-A284-4BE3-BB61-C8E2B093031B}"/>
              </a:ext>
            </a:extLst>
          </p:cNvPr>
          <p:cNvSpPr/>
          <p:nvPr/>
        </p:nvSpPr>
        <p:spPr>
          <a:xfrm>
            <a:off x="-310551" y="2022897"/>
            <a:ext cx="12723962" cy="4161284"/>
          </a:xfrm>
          <a:prstGeom prst="rect">
            <a:avLst/>
          </a:prstGeom>
          <a:solidFill>
            <a:schemeClr val="accent3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CEA87A-54DA-4B75-9BD6-ADC2D1A2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Zugänge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F03874-307B-4F19-9ABC-326100C06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3102059"/>
          </a:xfrm>
        </p:spPr>
        <p:txBody>
          <a:bodyPr>
            <a:normAutofit fontScale="92500"/>
          </a:bodyPr>
          <a:lstStyle/>
          <a:p>
            <a:r>
              <a:rPr lang="de-DE" sz="3000" b="1" dirty="0"/>
              <a:t>Überprüfe das Vorhandensein und die Funktionsfähigkeit</a:t>
            </a:r>
            <a:br>
              <a:rPr lang="de-DE" sz="3000" b="1" dirty="0"/>
            </a:br>
            <a:r>
              <a:rPr lang="de-DE" sz="3000" b="1" dirty="0"/>
              <a:t>folgender Zugangsdaten:</a:t>
            </a:r>
            <a:br>
              <a:rPr lang="de-DE" sz="3000" b="1" dirty="0"/>
            </a:br>
            <a:endParaRPr lang="de-DE" sz="3000" b="1" dirty="0"/>
          </a:p>
          <a:p>
            <a:pPr lvl="1"/>
            <a:r>
              <a:rPr lang="de-DE" sz="4000" dirty="0"/>
              <a:t>Computer</a:t>
            </a:r>
          </a:p>
          <a:p>
            <a:pPr lvl="1"/>
            <a:r>
              <a:rPr lang="de-DE" sz="4000" dirty="0" err="1"/>
              <a:t>LernSax</a:t>
            </a:r>
            <a:endParaRPr lang="de-DE" sz="4000" dirty="0"/>
          </a:p>
          <a:p>
            <a:pPr lvl="1"/>
            <a:r>
              <a:rPr lang="de-DE" sz="4000" dirty="0"/>
              <a:t>Schullogin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6975EB9-F4DA-496B-9208-7863B3A34CDC}"/>
              </a:ext>
            </a:extLst>
          </p:cNvPr>
          <p:cNvSpPr txBox="1"/>
          <p:nvPr/>
        </p:nvSpPr>
        <p:spPr>
          <a:xfrm>
            <a:off x="7511451" y="5018988"/>
            <a:ext cx="4339088" cy="1477328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Passwort vergessen?</a:t>
            </a:r>
          </a:p>
          <a:p>
            <a:r>
              <a:rPr lang="de-DE" dirty="0"/>
              <a:t>Auf der Homepage osrw.de</a:t>
            </a:r>
          </a:p>
          <a:p>
            <a:r>
              <a:rPr lang="de-DE" dirty="0"/>
              <a:t>unter Kontakt -&gt; Ticketsystem (</a:t>
            </a:r>
            <a:r>
              <a:rPr lang="de-DE" dirty="0" err="1"/>
              <a:t>PITKo</a:t>
            </a:r>
            <a:r>
              <a:rPr lang="de-DE" dirty="0"/>
              <a:t>) Supportanfrage stellen.</a:t>
            </a:r>
          </a:p>
          <a:p>
            <a:r>
              <a:rPr lang="de-DE" dirty="0">
                <a:hlinkClick r:id="rId2"/>
              </a:rPr>
              <a:t>https://osrw.de/ticketsystem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9978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4D237838-4E6C-45F9-9383-B51C21C2421E}"/>
              </a:ext>
            </a:extLst>
          </p:cNvPr>
          <p:cNvSpPr/>
          <p:nvPr/>
        </p:nvSpPr>
        <p:spPr>
          <a:xfrm>
            <a:off x="-310551" y="2022897"/>
            <a:ext cx="12723962" cy="4161284"/>
          </a:xfrm>
          <a:prstGeom prst="rect">
            <a:avLst/>
          </a:prstGeom>
          <a:solidFill>
            <a:schemeClr val="accent4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F4150AF-6446-4014-92DC-D8201FD1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Informatik – Online-Dateien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5F2437-BE07-450B-8545-3F326648C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Alle Informationen zum Fach Informatik findest du unter folgender Internetadresse: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Stundeninhalte und Lernstoff / Lernstraßen</a:t>
            </a:r>
          </a:p>
          <a:p>
            <a:pPr lvl="1"/>
            <a:r>
              <a:rPr lang="de-DE" dirty="0"/>
              <a:t>Hausaufgaben</a:t>
            </a:r>
          </a:p>
          <a:p>
            <a:pPr lvl="1"/>
            <a:r>
              <a:rPr lang="de-DE" dirty="0"/>
              <a:t>Übungen für Kurzkontrollen</a:t>
            </a:r>
          </a:p>
          <a:p>
            <a:pPr lvl="1"/>
            <a:r>
              <a:rPr lang="de-DE" dirty="0"/>
              <a:t>Anleitungen Präsentation, Dokumentation, Erklärvideo, etc.</a:t>
            </a:r>
          </a:p>
          <a:p>
            <a:pPr lvl="1"/>
            <a:r>
              <a:rPr lang="de-DE" dirty="0"/>
              <a:t>Kriterien zur Zensierung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DA017F9-694F-49D0-8722-D51BAC5DF6C9}"/>
              </a:ext>
            </a:extLst>
          </p:cNvPr>
          <p:cNvSpPr/>
          <p:nvPr/>
        </p:nvSpPr>
        <p:spPr>
          <a:xfrm>
            <a:off x="3433313" y="4856673"/>
            <a:ext cx="5210355" cy="1354347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Moodle.OSRW.de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B87EC11-D97F-4EC1-BD61-CA51151E8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821" y="4720503"/>
            <a:ext cx="2429954" cy="180538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7" name="Sprechblase: oval 6">
            <a:extLst>
              <a:ext uri="{FF2B5EF4-FFF2-40B4-BE49-F238E27FC236}">
                <a16:creationId xmlns:a16="http://schemas.microsoft.com/office/drawing/2014/main" id="{D443AD1C-15A2-45CB-B950-E02C23E9BDFF}"/>
              </a:ext>
            </a:extLst>
          </p:cNvPr>
          <p:cNvSpPr/>
          <p:nvPr/>
        </p:nvSpPr>
        <p:spPr>
          <a:xfrm>
            <a:off x="9993991" y="3345122"/>
            <a:ext cx="1979784" cy="1680196"/>
          </a:xfrm>
          <a:prstGeom prst="wedgeEllipseCallout">
            <a:avLst>
              <a:gd name="adj1" fmla="val -21932"/>
              <a:gd name="adj2" fmla="val 720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Ich war krank! Das hat mir keiner gesagt.</a:t>
            </a:r>
          </a:p>
        </p:txBody>
      </p:sp>
      <p:sp>
        <p:nvSpPr>
          <p:cNvPr id="11" name="Multiplikationszeichen 10">
            <a:extLst>
              <a:ext uri="{FF2B5EF4-FFF2-40B4-BE49-F238E27FC236}">
                <a16:creationId xmlns:a16="http://schemas.microsoft.com/office/drawing/2014/main" id="{0B2036F4-9DDE-4871-95B9-9A88C738A6C8}"/>
              </a:ext>
            </a:extLst>
          </p:cNvPr>
          <p:cNvSpPr/>
          <p:nvPr/>
        </p:nvSpPr>
        <p:spPr>
          <a:xfrm>
            <a:off x="7772400" y="2057401"/>
            <a:ext cx="5502118" cy="4979979"/>
          </a:xfrm>
          <a:prstGeom prst="mathMultiply">
            <a:avLst/>
          </a:prstGeom>
          <a:solidFill>
            <a:schemeClr val="accent1">
              <a:alpha val="5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0051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63082F7-98B3-4322-B8C0-BDEEF9619FCA}"/>
              </a:ext>
            </a:extLst>
          </p:cNvPr>
          <p:cNvSpPr txBox="1"/>
          <p:nvPr/>
        </p:nvSpPr>
        <p:spPr>
          <a:xfrm>
            <a:off x="5289528" y="440131"/>
            <a:ext cx="1612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u="sng" dirty="0"/>
              <a:t>Speichern</a:t>
            </a:r>
          </a:p>
          <a:p>
            <a:pPr algn="ctr"/>
            <a:r>
              <a:rPr lang="de-DE" b="1" u="sng" dirty="0"/>
              <a:t>Speicherorte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AF2B80B-469E-4B99-94E1-9C3C01C1E585}"/>
              </a:ext>
            </a:extLst>
          </p:cNvPr>
          <p:cNvSpPr/>
          <p:nvPr/>
        </p:nvSpPr>
        <p:spPr>
          <a:xfrm>
            <a:off x="724619" y="1992706"/>
            <a:ext cx="3096883" cy="31658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/>
              <a:t>Schulserver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Nur am PC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Nur in der Schule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Freigabe / Teilen</a:t>
            </a:r>
          </a:p>
          <a:p>
            <a:pPr algn="ctr"/>
            <a:r>
              <a:rPr lang="de-DE" dirty="0"/>
              <a:t>nur über </a:t>
            </a:r>
            <a:r>
              <a:rPr lang="de-DE" dirty="0" err="1"/>
              <a:t>LehrerPC</a:t>
            </a:r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Eigenes Laufwerk</a:t>
            </a:r>
            <a:br>
              <a:rPr lang="de-DE" dirty="0"/>
            </a:br>
            <a:r>
              <a:rPr lang="de-DE" dirty="0"/>
              <a:t>nach Anmeldung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AA14575-CA21-4F01-AEF7-70362BB70FB1}"/>
              </a:ext>
            </a:extLst>
          </p:cNvPr>
          <p:cNvSpPr/>
          <p:nvPr/>
        </p:nvSpPr>
        <p:spPr>
          <a:xfrm>
            <a:off x="4547558" y="1992706"/>
            <a:ext cx="3096883" cy="31658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err="1"/>
              <a:t>LernSax</a:t>
            </a:r>
            <a:endParaRPr lang="de-DE" b="1" u="sng" dirty="0"/>
          </a:p>
          <a:p>
            <a:pPr algn="ctr"/>
            <a:endParaRPr lang="de-DE" dirty="0"/>
          </a:p>
          <a:p>
            <a:pPr algn="ctr"/>
            <a:r>
              <a:rPr lang="de-DE" dirty="0"/>
              <a:t>Jedes Gerät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Cloud-Speicher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Freigabe / Teilen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Nach Anmeldung im Browser mit Zugangsdaten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D8601CF-DE6C-40BB-8B44-DE7D01B4258A}"/>
              </a:ext>
            </a:extLst>
          </p:cNvPr>
          <p:cNvSpPr/>
          <p:nvPr/>
        </p:nvSpPr>
        <p:spPr>
          <a:xfrm>
            <a:off x="8370497" y="1992706"/>
            <a:ext cx="3096883" cy="31658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/>
              <a:t>Schullogin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Jedes Gerät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Cloud-Speicher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Freigabe / Teilen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Nach Anmeldung im Browser mit Zugangsdaten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6C6FAB4-75FE-40AC-8C6A-1D56AE319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575" y="440131"/>
            <a:ext cx="2752725" cy="15525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B9AF049-80F9-40E6-9CFF-DA466D712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024" y="1278331"/>
            <a:ext cx="1885950" cy="7143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82F5675-177D-465F-8795-A1277C411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412" y="859411"/>
            <a:ext cx="1133295" cy="1133295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D6FA534-3C20-444C-A0D9-FF3EAA7E297E}"/>
              </a:ext>
            </a:extLst>
          </p:cNvPr>
          <p:cNvSpPr/>
          <p:nvPr/>
        </p:nvSpPr>
        <p:spPr>
          <a:xfrm>
            <a:off x="724619" y="5378925"/>
            <a:ext cx="3096883" cy="1239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/>
              <a:t>Lokal 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Speicherung temporär bis zum nächsten Neustart</a:t>
            </a:r>
          </a:p>
        </p:txBody>
      </p:sp>
    </p:spTree>
    <p:extLst>
      <p:ext uri="{BB962C8B-B14F-4D97-AF65-F5344CB8AC3E}">
        <p14:creationId xmlns:p14="http://schemas.microsoft.com/office/powerpoint/2010/main" val="4128357852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sstreife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TM04033937[[fn=Kondensstreifen ]]</Template>
  <TotalTime>0</TotalTime>
  <Words>770</Words>
  <Application>Microsoft Office PowerPoint</Application>
  <PresentationFormat>Breitbild</PresentationFormat>
  <Paragraphs>169</Paragraphs>
  <Slides>10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Century Gothic</vt:lpstr>
      <vt:lpstr>Kondensstreifen</vt:lpstr>
      <vt:lpstr>Informatik</vt:lpstr>
      <vt:lpstr>PowerPoint-Präsentation</vt:lpstr>
      <vt:lpstr>Lehrplan</vt:lpstr>
      <vt:lpstr>Belehrung</vt:lpstr>
      <vt:lpstr>Belehrung</vt:lpstr>
      <vt:lpstr>Belehrung</vt:lpstr>
      <vt:lpstr>Zugänge</vt:lpstr>
      <vt:lpstr>Informatik – Online-Dateien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</dc:title>
  <dc:creator>MD</dc:creator>
  <cp:lastModifiedBy>MD</cp:lastModifiedBy>
  <cp:revision>21</cp:revision>
  <dcterms:created xsi:type="dcterms:W3CDTF">2023-05-18T12:56:46Z</dcterms:created>
  <dcterms:modified xsi:type="dcterms:W3CDTF">2023-05-18T18:33:02Z</dcterms:modified>
</cp:coreProperties>
</file>